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488" y="19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203032" y="5683166"/>
            <a:ext cx="13618368" cy="29337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2800" b="1">
                <a:cs typeface="B Nazanin" panose="00000400000000000000" pitchFamily="2" charset="-78"/>
              </a:rPr>
              <a:t>عنوان ......</a:t>
            </a: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نويسنده اوّل</a:t>
            </a:r>
            <a:r>
              <a:rPr lang="en-GB" sz="2800" b="1" baseline="30000" dirty="0">
                <a:cs typeface="B Nazanin" panose="00000400000000000000" pitchFamily="2" charset="-78"/>
              </a:rPr>
              <a:t>,</a:t>
            </a:r>
            <a:r>
              <a:rPr lang="en-GB" sz="2800" b="1" dirty="0">
                <a:cs typeface="B Nazanin" panose="00000400000000000000" pitchFamily="2" charset="-78"/>
              </a:rPr>
              <a:t> </a:t>
            </a:r>
            <a:r>
              <a:rPr lang="fa-IR" sz="2800" b="1" baseline="30000" dirty="0">
                <a:cs typeface="B Nazanin" panose="00000400000000000000" pitchFamily="2" charset="-78"/>
              </a:rPr>
              <a:t>1</a:t>
            </a:r>
            <a:r>
              <a:rPr lang="fa-IR" sz="2800" b="1" dirty="0">
                <a:cs typeface="B Nazanin" panose="00000400000000000000" pitchFamily="2" charset="-78"/>
              </a:rPr>
              <a:t>، نويسنده دوّم</a:t>
            </a:r>
            <a:r>
              <a:rPr lang="fa-IR" sz="2800" b="1" baseline="30000" dirty="0">
                <a:cs typeface="B Nazanin" panose="00000400000000000000" pitchFamily="2" charset="-78"/>
              </a:rPr>
              <a:t>2</a:t>
            </a:r>
            <a:r>
              <a:rPr lang="fa-IR" sz="2800" b="1" dirty="0">
                <a:cs typeface="B Nazanin" panose="00000400000000000000" pitchFamily="2" charset="-78"/>
              </a:rPr>
              <a:t>،.</a:t>
            </a:r>
            <a:r>
              <a:rPr lang="en-US" sz="2800" b="1" dirty="0">
                <a:cs typeface="B Nazanin" panose="00000400000000000000" pitchFamily="2" charset="-78"/>
              </a:rPr>
              <a:t>,</a:t>
            </a:r>
            <a:r>
              <a:rPr lang="fa-IR" sz="2800" b="1" dirty="0">
                <a:cs typeface="B Nazanin" panose="00000400000000000000" pitchFamily="2" charset="-78"/>
              </a:rPr>
              <a:t> 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 32ضخیم)</a:t>
            </a:r>
            <a:endParaRPr lang="en-US" sz="28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2800" b="1" dirty="0">
                <a:cs typeface="B Nazanin" panose="00000400000000000000" pitchFamily="2" charset="-78"/>
              </a:rPr>
              <a:t>1-عنوان و  آدرس نويسنده اوّل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2- عنوان و  آدرس نويسنده دوّم</a:t>
            </a:r>
            <a:r>
              <a:rPr lang="en-US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(فونت: </a:t>
            </a:r>
            <a:r>
              <a:rPr lang="en-US" sz="2800" b="1" dirty="0">
                <a:cs typeface="B Nazanin" panose="00000400000000000000" pitchFamily="2" charset="-78"/>
              </a:rPr>
              <a:t>B </a:t>
            </a:r>
            <a:r>
              <a:rPr lang="en-US" sz="2800" b="1" dirty="0" err="1">
                <a:cs typeface="B Nazanin" panose="00000400000000000000" pitchFamily="2" charset="-78"/>
              </a:rPr>
              <a:t>Nazanin</a:t>
            </a:r>
            <a:r>
              <a:rPr lang="fa-IR" sz="2800" b="1" dirty="0">
                <a:cs typeface="B Nazanin" panose="00000400000000000000" pitchFamily="2" charset="-78"/>
              </a:rPr>
              <a:t>، اندازه فونت 28و ضخیم)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Email:</a:t>
            </a:r>
            <a:endParaRPr lang="en-US" sz="2800" dirty="0">
              <a:cs typeface="B Nazanin" panose="00000400000000000000" pitchFamily="2" charset="-78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 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0" y="8839200"/>
            <a:ext cx="18364200" cy="3505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چکیده "خلاصه جامعی از چهار پاراگراف پیشینه، روش تحقیق، یافته ها و نتیجه گیری با افعال«</a:t>
            </a: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فونت 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Nazanin" panose="00000400000000000000" pitchFamily="2" charset="-78"/>
              </a:rPr>
              <a:t>كليد واژه‌ها: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.......</a:t>
            </a:r>
            <a:endParaRPr lang="ar-IQ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253515" y="12725400"/>
            <a:ext cx="8703072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مقدمه "مختصری مستند از کلیات تحقیق که شامل معرفی موضوع، اهمیت مقاله ، افعال آینده و ادبیات تحقیق " </a:t>
            </a: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 </a:t>
            </a: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253515" y="19659600"/>
            <a:ext cx="8777685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fa-IR" sz="4000" b="1" dirty="0">
                <a:solidFill>
                  <a:schemeClr val="tx1"/>
                </a:solidFill>
                <a:cs typeface="B Lotus" panose="00000400000000000000" pitchFamily="2" charset="-78"/>
              </a:rPr>
              <a:t>مواد و روش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روش شناسی علمی تحقیق: ابزار و مقیاس اندازه گیری، روش جمع آوری دادهها و شواهد علمی 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پرسش نامه، مصاحبه یا سایر آزمون ها -متغییر ها -شیوه تحلیل الگو ها و فرضیات 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endParaRPr lang="ar-IQ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19659600"/>
            <a:ext cx="9116616" cy="6629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منابع و ماخذ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0" y="12725400"/>
            <a:ext cx="9116616" cy="66294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یافته ها - </a:t>
            </a:r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بحث و نتیجه گیری :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fa-IR" sz="4000" dirty="0">
                <a:solidFill>
                  <a:schemeClr val="tx1"/>
                </a:solidFill>
                <a:cs typeface="B Lotus" panose="00000400000000000000" pitchFamily="2" charset="-78"/>
              </a:rPr>
              <a:t>5. یافته های تحقیق (بیان یافته ها، نوآوری یا نواندیشی مقاله)( روشها و آزمون های آماری جهت بررسی نتایج و تحلیل کیفی دادهها) </a:t>
            </a:r>
            <a:r>
              <a:rPr lang="ar-IQ" sz="4000">
                <a:solidFill>
                  <a:schemeClr val="tx1"/>
                </a:solidFill>
                <a:cs typeface="B Lotus" panose="00000400000000000000" pitchFamily="2" charset="-78"/>
              </a:rPr>
              <a:t>مقایسه </a:t>
            </a:r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نوآوری حاضر با نوآوری مقالات معتبر پیشینه،منحصر به فرد بودن یافته های تحقیق،ارائه پیشنهادات عملی برای حل مسئلهای در دنیای واقعی جهت گسترش و تولید دانش وارزش کابردی حاصل از یافته های تحقیق</a:t>
            </a:r>
            <a:endParaRPr lang="fa-IR" sz="4000" dirty="0">
              <a:solidFill>
                <a:schemeClr val="tx1"/>
              </a:solidFill>
              <a:cs typeface="B Lotus" panose="00000400000000000000" pitchFamily="2" charset="-78"/>
            </a:endParaRPr>
          </a:p>
          <a:p>
            <a:pPr algn="just" rtl="1"/>
            <a:r>
              <a:rPr lang="en-US" sz="4000" dirty="0">
                <a:solidFill>
                  <a:schemeClr val="tx1"/>
                </a:solidFill>
                <a:cs typeface="B Nazanin" panose="00000400000000000000" pitchFamily="2" charset="-78"/>
              </a:rPr>
              <a:t>B </a:t>
            </a:r>
            <a:r>
              <a:rPr lang="en-US" sz="4000" dirty="0" err="1">
                <a:solidFill>
                  <a:schemeClr val="tx1"/>
                </a:solidFill>
                <a:cs typeface="B Nazanin" panose="00000400000000000000" pitchFamily="2" charset="-78"/>
              </a:rPr>
              <a:t>Nazanin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اندازه فونت  40 </a:t>
            </a:r>
          </a:p>
          <a:p>
            <a:pPr algn="just" rtl="1"/>
            <a:r>
              <a:rPr lang="ar-IQ" sz="4000" dirty="0">
                <a:solidFill>
                  <a:schemeClr val="tx1"/>
                </a:solidFill>
                <a:cs typeface="B Lotus" panose="00000400000000000000" pitchFamily="2" charset="-78"/>
              </a:rPr>
              <a:t> </a:t>
            </a:r>
            <a:endParaRPr lang="en-US" sz="4000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8650" y="121158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488400" y="194310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5800" y="19507200"/>
            <a:ext cx="971550" cy="6705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88400" y="12115800"/>
            <a:ext cx="971550" cy="67056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066461" y="19564350"/>
            <a:ext cx="158273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21034751" y="22429858"/>
            <a:ext cx="1861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متن اصلی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05560" y="15114656"/>
            <a:ext cx="1973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نتبجه گیری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423478" y="14959836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مقدمه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1583" y="22537156"/>
            <a:ext cx="1042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منابع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121988" y="7277428"/>
            <a:ext cx="2839253" cy="1047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>
                <a:solidFill>
                  <a:schemeClr val="bg1"/>
                </a:solidFill>
                <a:cs typeface="B Lotus" panose="00000400000000000000" pitchFamily="2" charset="-78"/>
              </a:rPr>
              <a:t>چکیده </a:t>
            </a:r>
            <a:endParaRPr lang="en-US" sz="4000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1530392" y="5251408"/>
            <a:ext cx="749216" cy="304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879561" y="5683166"/>
            <a:ext cx="2191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b="1" dirty="0">
                <a:cs typeface="B Lotus" panose="00000400000000000000" pitchFamily="2" charset="-78"/>
              </a:rPr>
              <a:t>شماره مقاله </a:t>
            </a:r>
            <a:endParaRPr lang="en-US" sz="4000" b="1" dirty="0">
              <a:cs typeface="B Lotus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0000" cy="397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251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Lotus</vt:lpstr>
      <vt:lpstr>B Nazanin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ASUS</cp:lastModifiedBy>
  <cp:revision>22</cp:revision>
  <dcterms:created xsi:type="dcterms:W3CDTF">2016-12-29T15:47:39Z</dcterms:created>
  <dcterms:modified xsi:type="dcterms:W3CDTF">2023-05-31T10:19:51Z</dcterms:modified>
</cp:coreProperties>
</file>